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4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10" roundtripDataSignature="AMtx7mgIfl37EtueFyJapf+0VjOfNEeB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49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hyperlink" Target="https://twitter.com/costprogramme?lang=fr" TargetMode="External"/><Relationship Id="rId4" Type="http://schemas.openxmlformats.org/officeDocument/2006/relationships/image" Target="../media/image8.jpg"/><Relationship Id="rId11" Type="http://schemas.openxmlformats.org/officeDocument/2006/relationships/image" Target="../media/image7.png"/><Relationship Id="rId10" Type="http://schemas.openxmlformats.org/officeDocument/2006/relationships/hyperlink" Target="https://www.linkedin.com/company/cost-office" TargetMode="External"/><Relationship Id="rId9" Type="http://schemas.openxmlformats.org/officeDocument/2006/relationships/image" Target="../media/image5.png"/><Relationship Id="rId5" Type="http://schemas.openxmlformats.org/officeDocument/2006/relationships/hyperlink" Target="http://www.cost.eu/" TargetMode="External"/><Relationship Id="rId6" Type="http://schemas.openxmlformats.org/officeDocument/2006/relationships/hyperlink" Target="https://www.youtube.com/user/COSTOffice" TargetMode="External"/><Relationship Id="rId7" Type="http://schemas.openxmlformats.org/officeDocument/2006/relationships/image" Target="../media/image14.png"/><Relationship Id="rId8" Type="http://schemas.openxmlformats.org/officeDocument/2006/relationships/hyperlink" Target="https://www.facebook.com/COST.Programme/" TargetMode="Externa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title">
  <p:cSld name="Presentation - 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"/>
          <p:cNvSpPr txBox="1"/>
          <p:nvPr>
            <p:ph type="title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2" type="body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- Empty - Content">
  <p:cSld name="1_Presentation - Empty -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/>
          <p:nvPr>
            <p:ph idx="2" type="tbl"/>
          </p:nvPr>
        </p:nvSpPr>
        <p:spPr>
          <a:xfrm>
            <a:off x="874713" y="1093984"/>
            <a:ext cx="10225087" cy="4682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Content - Smartart">
  <p:cSld name="Presentation - Content - Smartar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874713" y="1093983"/>
            <a:ext cx="2546893" cy="4674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4"/>
          <p:cNvSpPr/>
          <p:nvPr>
            <p:ph idx="2" type="dgm"/>
          </p:nvPr>
        </p:nvSpPr>
        <p:spPr>
          <a:xfrm>
            <a:off x="3598863" y="1093788"/>
            <a:ext cx="8064500" cy="4675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Empty">
  <p:cSld name="Presentation - Empt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1107254" y="3390841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/>
        </p:nvSpPr>
        <p:spPr>
          <a:xfrm>
            <a:off x="1107254" y="4313604"/>
            <a:ext cx="70274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Subscribe to our news: </a:t>
            </a:r>
            <a:r>
              <a:rPr b="0" i="0" lang="en-US" sz="16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www.cost.eu/subscribe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15"/>
          <p:cNvGrpSpPr/>
          <p:nvPr/>
        </p:nvGrpSpPr>
        <p:grpSpPr>
          <a:xfrm>
            <a:off x="9026219" y="5182889"/>
            <a:ext cx="2200682" cy="1172172"/>
            <a:chOff x="6636485" y="5354057"/>
            <a:chExt cx="2200682" cy="1172172"/>
          </a:xfrm>
        </p:grpSpPr>
        <p:grpSp>
          <p:nvGrpSpPr>
            <p:cNvPr id="72" name="Google Shape;72;p15"/>
            <p:cNvGrpSpPr/>
            <p:nvPr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descr="Plan de travail 1OFF-Icones.jpg" id="73" name="Google Shape;73;p15">
                <a:hlinkClick r:id="rId3"/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" name="Google Shape;74;p15">
                <a:hlinkClick r:id="rId5"/>
              </p:cNvPr>
              <p:cNvSpPr txBox="1"/>
              <p:nvPr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www.cost.eu</a:t>
                </a:r>
                <a:endParaRPr b="0" i="0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5" name="Google Shape;75;p15">
                <a:hlinkClick r:id="rId6"/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oogle Shape;76;p15">
                <a:hlinkClick r:id="rId8"/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" name="Google Shape;77;p15"/>
              <p:cNvSpPr txBox="1"/>
              <p:nvPr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Subscribe</a:t>
                </a:r>
                <a:endParaRPr b="1" i="0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8" name="Google Shape;78;p15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Empty 2">
  <p:cSld name="Presentation - Empty 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Empty - Empty">
  <p:cSld name="Presentation - Empty - Empt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Content">
  <p:cSld name="Presentation -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/>
          <p:nvPr>
            <p:ph idx="1" type="body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5"/>
          <p:cNvSpPr txBox="1"/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5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- title">
  <p:cSld name="1_Presentation - 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"/>
          <p:cNvSpPr txBox="1"/>
          <p:nvPr>
            <p:ph type="title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resentation - title">
  <p:cSld name="2_Presentation - 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7"/>
          <p:cNvSpPr txBox="1"/>
          <p:nvPr>
            <p:ph type="title"/>
          </p:nvPr>
        </p:nvSpPr>
        <p:spPr>
          <a:xfrm>
            <a:off x="1107254" y="1159488"/>
            <a:ext cx="8327542" cy="1842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1106771" y="3010626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2" type="body"/>
          </p:nvPr>
        </p:nvSpPr>
        <p:spPr>
          <a:xfrm>
            <a:off x="1106771" y="3496137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Content 2">
  <p:cSld name="Presentation - Content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/>
          <p:nvPr>
            <p:ph idx="1" type="body"/>
          </p:nvPr>
        </p:nvSpPr>
        <p:spPr>
          <a:xfrm>
            <a:off x="874713" y="1093982"/>
            <a:ext cx="10225087" cy="3847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8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Empty - Content">
  <p:cSld name="Presentation - Empty -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/>
          <p:nvPr>
            <p:ph idx="1" type="body"/>
          </p:nvPr>
        </p:nvSpPr>
        <p:spPr>
          <a:xfrm>
            <a:off x="874713" y="1093983"/>
            <a:ext cx="10225087" cy="4674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9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Two content shapes">
  <p:cSld name="Presentation - Two content shape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74713" y="1093983"/>
            <a:ext cx="5078720" cy="4674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0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6365967" y="1093983"/>
            <a:ext cx="5039386" cy="4674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- Content">
  <p:cSld name="1_Presentation -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/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1"/>
          <p:cNvSpPr/>
          <p:nvPr>
            <p:ph idx="2" type="tbl"/>
          </p:nvPr>
        </p:nvSpPr>
        <p:spPr>
          <a:xfrm>
            <a:off x="874713" y="2103438"/>
            <a:ext cx="10225087" cy="3673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- Content 2">
  <p:cSld name="1_Presentation - Content 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2"/>
          <p:cNvSpPr/>
          <p:nvPr>
            <p:ph idx="2" type="tbl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foYG70ZYvMY" TargetMode="External"/><Relationship Id="rId4" Type="http://schemas.openxmlformats.org/officeDocument/2006/relationships/hyperlink" Target="https://sites.google.com/net.efzg.hr/tinfinconferen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title"/>
          </p:nvPr>
        </p:nvSpPr>
        <p:spPr>
          <a:xfrm>
            <a:off x="1003887" y="3668371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br>
              <a:rPr lang="en-US"/>
            </a:br>
            <a:r>
              <a:rPr lang="en-US"/>
              <a:t>COST FinAI annual meeting </a:t>
            </a:r>
            <a:endParaRPr/>
          </a:p>
        </p:txBody>
      </p:sp>
      <p:sp>
        <p:nvSpPr>
          <p:cNvPr id="90" name="Google Shape;90;p1"/>
          <p:cNvSpPr txBox="1"/>
          <p:nvPr>
            <p:ph idx="1" type="body"/>
          </p:nvPr>
        </p:nvSpPr>
        <p:spPr>
          <a:xfrm>
            <a:off x="860280" y="5011096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-US">
                <a:solidFill>
                  <a:srgbClr val="C00000"/>
                </a:solidFill>
              </a:rPr>
              <a:t>Lithuanian Node of FinAI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91" name="Google Shape;91;p1"/>
          <p:cNvSpPr txBox="1"/>
          <p:nvPr>
            <p:ph idx="2" type="body"/>
          </p:nvPr>
        </p:nvSpPr>
        <p:spPr>
          <a:xfrm>
            <a:off x="4727797" y="4776259"/>
            <a:ext cx="2482900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idx="1" type="body"/>
          </p:nvPr>
        </p:nvSpPr>
        <p:spPr>
          <a:xfrm>
            <a:off x="845838" y="1506179"/>
            <a:ext cx="7080704" cy="1977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sz="2200">
                <a:solidFill>
                  <a:schemeClr val="dk1"/>
                </a:solidFill>
              </a:rPr>
              <a:t>MC Members:</a:t>
            </a:r>
            <a:endParaRPr sz="2600"/>
          </a:p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</a:rPr>
              <a:t>Kristina Šutienė (KTU), WG2 Co-leader </a:t>
            </a:r>
            <a:endParaRPr sz="2600"/>
          </a:p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</a:rPr>
              <a:t>Deimantė Teresienė (VU)</a:t>
            </a:r>
            <a:endParaRPr sz="2200">
              <a:solidFill>
                <a:schemeClr val="dk1"/>
              </a:solidFill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sz="2200">
                <a:solidFill>
                  <a:schemeClr val="dk1"/>
                </a:solidFill>
              </a:rPr>
              <a:t>MC Substitute Members:</a:t>
            </a:r>
            <a:endParaRPr sz="2200">
              <a:solidFill>
                <a:schemeClr val="dk1"/>
              </a:solidFill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</a:rPr>
              <a:t>Audrius Kabašinskas (KTU), Coordinator of network expansion</a:t>
            </a:r>
            <a:endParaRPr sz="2200">
              <a:solidFill>
                <a:schemeClr val="dk1"/>
              </a:solidFill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</a:rPr>
              <a:t>Rasa Kanapickienė (VU)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-US" sz="2200">
                <a:solidFill>
                  <a:schemeClr val="dk1"/>
                </a:solidFill>
              </a:rPr>
              <a:t>Jurgita Černevičienė (KTU)</a:t>
            </a:r>
            <a:endParaRPr sz="2200">
              <a:solidFill>
                <a:schemeClr val="dk1"/>
              </a:solidFill>
            </a:endParaRPr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sz="2200">
                <a:solidFill>
                  <a:schemeClr val="dk1"/>
                </a:solidFill>
              </a:rPr>
              <a:t>Interdisciplinary background : AI, Quantitative Methods, Finance and Economics </a:t>
            </a:r>
            <a:endParaRPr sz="2200">
              <a:solidFill>
                <a:schemeClr val="dk1"/>
              </a:solidFill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2600">
                <a:solidFill>
                  <a:schemeClr val="dk1"/>
                </a:solidFill>
              </a:rPr>
              <a:t>	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3926573" y="963445"/>
            <a:ext cx="21804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Who we are</a:t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34681" l="45876" r="4265" t="47020"/>
          <a:stretch/>
        </p:blipFill>
        <p:spPr>
          <a:xfrm>
            <a:off x="8400817" y="1376035"/>
            <a:ext cx="3705840" cy="120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35334" l="0" r="53255" t="45357"/>
          <a:stretch/>
        </p:blipFill>
        <p:spPr>
          <a:xfrm>
            <a:off x="8568943" y="2476654"/>
            <a:ext cx="3479506" cy="127772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7598731" y="4146365"/>
            <a:ext cx="38134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Vilnius University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7467090" y="884363"/>
            <a:ext cx="4947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Kaunas University of Technology (KTU)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2"/>
          <p:cNvGrpSpPr/>
          <p:nvPr/>
        </p:nvGrpSpPr>
        <p:grpSpPr>
          <a:xfrm>
            <a:off x="8911649" y="4584629"/>
            <a:ext cx="3195008" cy="2172710"/>
            <a:chOff x="8911649" y="4584629"/>
            <a:chExt cx="3195008" cy="2172710"/>
          </a:xfrm>
        </p:grpSpPr>
        <p:grpSp>
          <p:nvGrpSpPr>
            <p:cNvPr id="103" name="Google Shape;103;p2"/>
            <p:cNvGrpSpPr/>
            <p:nvPr/>
          </p:nvGrpSpPr>
          <p:grpSpPr>
            <a:xfrm>
              <a:off x="8911649" y="4584629"/>
              <a:ext cx="3195008" cy="1039979"/>
              <a:chOff x="8911649" y="4913149"/>
              <a:chExt cx="3195008" cy="1039979"/>
            </a:xfrm>
          </p:grpSpPr>
          <p:pic>
            <p:nvPicPr>
              <p:cNvPr id="104" name="Google Shape;104;p2"/>
              <p:cNvPicPr preferRelativeResize="0"/>
              <p:nvPr/>
            </p:nvPicPr>
            <p:blipFill rotWithShape="1">
              <a:blip r:embed="rId4">
                <a:alphaModFix/>
              </a:blip>
              <a:srcRect b="31803" l="0" r="33037" t="16764"/>
              <a:stretch/>
            </p:blipFill>
            <p:spPr>
              <a:xfrm>
                <a:off x="8911649" y="5127556"/>
                <a:ext cx="2168239" cy="82557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" name="Google Shape;105;p2"/>
              <p:cNvSpPr txBox="1"/>
              <p:nvPr/>
            </p:nvSpPr>
            <p:spPr>
              <a:xfrm>
                <a:off x="9491839" y="4913149"/>
                <a:ext cx="2614818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Associate Professor Dr. Deimantė Teresienė</a:t>
                </a:r>
                <a:endParaRPr b="1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6" name="Google Shape;106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911649" y="5973637"/>
              <a:ext cx="2403856" cy="7837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2"/>
            <p:cNvSpPr txBox="1"/>
            <p:nvPr/>
          </p:nvSpPr>
          <p:spPr>
            <a:xfrm>
              <a:off x="9513794" y="5792531"/>
              <a:ext cx="1999265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Professor Dr. Rasa Kanapickienė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845838" y="1506178"/>
            <a:ext cx="10475344" cy="4139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sz="2000">
                <a:solidFill>
                  <a:schemeClr val="dk1"/>
                </a:solidFill>
              </a:rPr>
              <a:t>Papers and presentations with COST FinAi acknowledgement: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</a:rPr>
              <a:t>Sutiene, K., Schwendner, P., Sipos, C., Lorenzo, L., Mirchev, M., Lameski, P., Kabasinskas, A., Tidjani, C., Ozturkkal, B., &amp; Cerneviciene, J. (2024). Enhancing portfolio management using artificial intelligence: literature review. Frontiers in Artificial Intelligence, 7. doi: </a:t>
            </a:r>
            <a:r>
              <a:rPr lang="en-US" sz="20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10.3389/frai.2024.1371502 </a:t>
            </a:r>
            <a:endParaRPr sz="2000" u="sng">
              <a:solidFill>
                <a:schemeClr val="accent2"/>
              </a:solidFill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</a:rPr>
              <a:t>Černevičienė J and Kabašinskas A (2022) Review of Multi-Criteria Decision-Making Methods in Finance Using Explainable Artificial Intelligence. Front. Artif. Intell. 5:827584. 10 March 2022. doi: </a:t>
            </a:r>
            <a:r>
              <a:rPr lang="en-US" sz="20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10.3389/frai.2022.827584</a:t>
            </a:r>
            <a:r>
              <a:rPr lang="en-US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</a:rPr>
              <a:t>Kabašinskas, Audrius. Discussion on: “Programmable money: next generation blockchain based conditional payments” by Ingo Weber and Mark Staples : short communication // Digital finance. Lausanne : Springer. ISSN 2524-6984. eISSN 2524-6186. 2022, vol. 4, iss. 2-3, p. 135. DOI: </a:t>
            </a:r>
            <a:r>
              <a:rPr lang="en-US" sz="20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10.1007/s42521-022-00062-w </a:t>
            </a:r>
            <a:endParaRPr sz="2000" u="sng">
              <a:solidFill>
                <a:schemeClr val="accent2"/>
              </a:solidFill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3926572" y="963445"/>
            <a:ext cx="4183757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How we contribute</a:t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845838" y="1506178"/>
            <a:ext cx="10475344" cy="4139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sz="1800">
                <a:solidFill>
                  <a:schemeClr val="dk1"/>
                </a:solidFill>
              </a:rPr>
              <a:t>Papers and presentations with COST FinAi acknowledgement (continued):</a:t>
            </a:r>
            <a:endParaRPr sz="2600"/>
          </a:p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</a:rPr>
              <a:t>FinAI COST Action Podcast #2 - Audrius Kabašinskas, </a:t>
            </a:r>
            <a:r>
              <a:rPr lang="en-US" sz="1800" u="sng">
                <a:solidFill>
                  <a:srgbClr val="9AA3D9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https://www.youtube.com/watch?v=foYG70ZYvMY</a:t>
            </a:r>
            <a:endParaRPr sz="1800" u="sng">
              <a:solidFill>
                <a:srgbClr val="9AA3D9"/>
              </a:solidFill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</a:rPr>
              <a:t>ECI: „Explainable Cryptocurrency Steep Price Movement Prediction Using Reddit Messages And Technical Indicators“, presentation by Dominykas Švedas and Kristina Šutienė, Croatia, WG2 meeting (in-person), </a:t>
            </a:r>
            <a:r>
              <a:rPr lang="en-US" sz="1800" u="sng">
                <a:solidFill>
                  <a:srgbClr val="9AA3D9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https://sites.google.com/net.efzg.hr/tinfinconference/</a:t>
            </a:r>
            <a:r>
              <a:rPr lang="en-US" sz="1800" u="sng">
                <a:solidFill>
                  <a:srgbClr val="9AA3D9"/>
                </a:solidFill>
              </a:rPr>
              <a:t> </a:t>
            </a:r>
            <a:endParaRPr sz="1800" u="sng">
              <a:solidFill>
                <a:srgbClr val="9AA3D9"/>
              </a:solidFill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A3D9"/>
              </a:buClr>
              <a:buSzPts val="1400"/>
              <a:buChar char="▪"/>
            </a:pPr>
            <a:r>
              <a:rPr lang="en-US" sz="1800">
                <a:solidFill>
                  <a:schemeClr val="dk1"/>
                </a:solidFill>
              </a:rPr>
              <a:t>STAT of ML (Statistics of Machine Learning):"</a:t>
            </a:r>
            <a:r>
              <a:rPr lang="en-US" sz="1800">
                <a:solidFill>
                  <a:srgbClr val="212121"/>
                </a:solidFill>
              </a:rPr>
              <a:t>Explainable AI methods for early warning system of financial crises prediction</a:t>
            </a:r>
            <a:r>
              <a:rPr lang="en-US" sz="1800">
                <a:solidFill>
                  <a:schemeClr val="dk1"/>
                </a:solidFill>
              </a:rPr>
              <a:t>", presentation by Jurgita Černevičienė, Prague (in-person), https://barunik.github.io/Prague2023/</a:t>
            </a:r>
            <a:endParaRPr sz="1400" u="sng">
              <a:solidFill>
                <a:srgbClr val="9AA3D9"/>
              </a:solidFill>
            </a:endParaRPr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sz="1800">
                <a:solidFill>
                  <a:schemeClr val="dk1"/>
                </a:solidFill>
              </a:rPr>
              <a:t>Others:</a:t>
            </a:r>
            <a:endParaRPr sz="2600"/>
          </a:p>
          <a:p>
            <a:pPr indent="-3302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▪"/>
            </a:pPr>
            <a:r>
              <a:rPr lang="en-US" sz="1800">
                <a:solidFill>
                  <a:schemeClr val="dk1"/>
                </a:solidFill>
              </a:rPr>
              <a:t>Kristina Šutienė (together with Peter Schwendner) - a guest editor in </a:t>
            </a:r>
            <a:r>
              <a:rPr i="1" lang="en-US" sz="1800">
                <a:solidFill>
                  <a:schemeClr val="accent2"/>
                </a:solidFill>
              </a:rPr>
              <a:t>Mathematics</a:t>
            </a:r>
            <a:r>
              <a:rPr lang="en-US" sz="1800">
                <a:solidFill>
                  <a:schemeClr val="dk1"/>
                </a:solidFill>
              </a:rPr>
              <a:t> journal, SI: </a:t>
            </a:r>
            <a:r>
              <a:rPr i="1" lang="en-US" sz="1800">
                <a:solidFill>
                  <a:schemeClr val="accent2"/>
                </a:solidFill>
              </a:rPr>
              <a:t>Applications and Mathematical Foundations of Machine Learning in Investments</a:t>
            </a:r>
            <a:endParaRPr sz="2600"/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600"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600"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600"/>
          </a:p>
        </p:txBody>
      </p:sp>
      <p:sp>
        <p:nvSpPr>
          <p:cNvPr id="119" name="Google Shape;119;p20"/>
          <p:cNvSpPr/>
          <p:nvPr/>
        </p:nvSpPr>
        <p:spPr>
          <a:xfrm>
            <a:off x="3926572" y="963445"/>
            <a:ext cx="4183757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How we contribute</a:t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ST_ppt-16_9-color_1">
  <a:themeElements>
    <a:clrScheme name="COST THEME FUSHIA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961E64"/>
      </a:accent1>
      <a:accent2>
        <a:srgbClr val="6E82BE"/>
      </a:accent2>
      <a:accent3>
        <a:srgbClr val="692364"/>
      </a:accent3>
      <a:accent4>
        <a:srgbClr val="2D3778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ctaranto</dc:creator>
</cp:coreProperties>
</file>